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378" r:id="rId2"/>
    <p:sldId id="379" r:id="rId3"/>
    <p:sldId id="383" r:id="rId4"/>
    <p:sldId id="382" r:id="rId5"/>
    <p:sldId id="388" r:id="rId6"/>
    <p:sldId id="384" r:id="rId7"/>
    <p:sldId id="385" r:id="rId8"/>
    <p:sldId id="386" r:id="rId9"/>
    <p:sldId id="387" r:id="rId10"/>
    <p:sldId id="389" r:id="rId11"/>
  </p:sldIdLst>
  <p:sldSz cx="12188825" cy="6867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3">
          <p15:clr>
            <a:srgbClr val="A4A3A4"/>
          </p15:clr>
        </p15:guide>
        <p15:guide id="4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D39"/>
    <a:srgbClr val="2B3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59"/>
    <p:restoredTop sz="94612"/>
  </p:normalViewPr>
  <p:slideViewPr>
    <p:cSldViewPr snapToGrid="0">
      <p:cViewPr varScale="1">
        <p:scale>
          <a:sx n="90" d="100"/>
          <a:sy n="90" d="100"/>
        </p:scale>
        <p:origin x="1688" y="192"/>
      </p:cViewPr>
      <p:guideLst>
        <p:guide orient="horz" pos="1620"/>
        <p:guide pos="2880"/>
        <p:guide orient="horz" pos="2163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6117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 txBox="1">
            <a:spLocks/>
          </p:cNvSpPr>
          <p:nvPr userDrawn="1"/>
        </p:nvSpPr>
        <p:spPr>
          <a:xfrm>
            <a:off x="734097" y="5899"/>
            <a:ext cx="11454730" cy="1340247"/>
          </a:xfrm>
          <a:prstGeom prst="rect">
            <a:avLst/>
          </a:prstGeom>
        </p:spPr>
        <p:txBody>
          <a:bodyPr vert="horz" lIns="108861" tIns="54430" rIns="108861" bIns="54430" rtlCol="0" anchor="ctr">
            <a:normAutofit/>
          </a:bodyPr>
          <a:lstStyle>
            <a:lvl1pPr algn="ctr" defTabSz="544434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solidFill>
                <a:srgbClr val="8ED94D"/>
              </a:solidFill>
            </a:endParaRPr>
          </a:p>
        </p:txBody>
      </p:sp>
      <p:pic>
        <p:nvPicPr>
          <p:cNvPr id="5" name="Picture 4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024" y="268138"/>
            <a:ext cx="2715694" cy="211688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22126" y="2511425"/>
            <a:ext cx="11035209" cy="1200150"/>
          </a:xfrm>
          <a:prstGeom prst="rect">
            <a:avLst/>
          </a:prstGeom>
        </p:spPr>
        <p:txBody>
          <a:bodyPr vert="horz" anchor="ctr"/>
          <a:lstStyle>
            <a:lvl1pPr algn="ctr">
              <a:defRPr sz="2800" b="1">
                <a:solidFill>
                  <a:srgbClr val="2B3379"/>
                </a:solidFill>
              </a:defRPr>
            </a:lvl1pPr>
            <a:lvl2pPr>
              <a:defRPr b="1">
                <a:solidFill>
                  <a:srgbClr val="2B3379"/>
                </a:solidFill>
              </a:defRPr>
            </a:lvl2pPr>
            <a:lvl3pPr>
              <a:defRPr b="1">
                <a:solidFill>
                  <a:srgbClr val="2B3379"/>
                </a:solidFill>
              </a:defRPr>
            </a:lvl3pPr>
            <a:lvl4pPr>
              <a:defRPr b="1">
                <a:solidFill>
                  <a:srgbClr val="2B3379"/>
                </a:solidFill>
              </a:defRPr>
            </a:lvl4pPr>
            <a:lvl5pPr>
              <a:defRPr b="1">
                <a:solidFill>
                  <a:srgbClr val="2B3379"/>
                </a:solidFill>
              </a:defRPr>
            </a:lvl5pPr>
          </a:lstStyle>
          <a:p>
            <a:pPr lvl="0"/>
            <a:r>
              <a:rPr lang="x-none" dirty="0"/>
              <a:t>TÍTULO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19299" y="3835168"/>
            <a:ext cx="11035209" cy="1200150"/>
          </a:xfrm>
          <a:prstGeom prst="rect">
            <a:avLst/>
          </a:prstGeom>
        </p:spPr>
        <p:txBody>
          <a:bodyPr vert="horz" anchor="ctr"/>
          <a:lstStyle>
            <a:lvl1pPr algn="ctr">
              <a:defRPr sz="2000" b="1">
                <a:solidFill>
                  <a:srgbClr val="2B3379"/>
                </a:solidFill>
              </a:defRPr>
            </a:lvl1pPr>
            <a:lvl2pPr>
              <a:defRPr b="1">
                <a:solidFill>
                  <a:srgbClr val="2B3379"/>
                </a:solidFill>
              </a:defRPr>
            </a:lvl2pPr>
            <a:lvl3pPr>
              <a:defRPr b="1">
                <a:solidFill>
                  <a:srgbClr val="2B3379"/>
                </a:solidFill>
              </a:defRPr>
            </a:lvl3pPr>
            <a:lvl4pPr>
              <a:defRPr b="1">
                <a:solidFill>
                  <a:srgbClr val="2B3379"/>
                </a:solidFill>
              </a:defRPr>
            </a:lvl4pPr>
            <a:lvl5pPr>
              <a:defRPr b="1">
                <a:solidFill>
                  <a:srgbClr val="2B3379"/>
                </a:solidFill>
              </a:defRPr>
            </a:lvl5pPr>
          </a:lstStyle>
          <a:p>
            <a:pPr lvl="0"/>
            <a:r>
              <a:rPr lang="x-none" dirty="0"/>
              <a:t>NOME DO PALESTRANTE</a:t>
            </a:r>
          </a:p>
          <a:p>
            <a:pPr lvl="0"/>
            <a:r>
              <a:rPr lang="x-none" dirty="0"/>
              <a:t>CARGO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16472" y="5144798"/>
            <a:ext cx="11035209" cy="472001"/>
          </a:xfrm>
          <a:prstGeom prst="rect">
            <a:avLst/>
          </a:prstGeom>
        </p:spPr>
        <p:txBody>
          <a:bodyPr vert="horz" anchor="t"/>
          <a:lstStyle>
            <a:lvl1pPr algn="ctr">
              <a:defRPr sz="1200" b="1">
                <a:solidFill>
                  <a:srgbClr val="2B3379"/>
                </a:solidFill>
              </a:defRPr>
            </a:lvl1pPr>
            <a:lvl2pPr>
              <a:defRPr b="1">
                <a:solidFill>
                  <a:srgbClr val="2B3379"/>
                </a:solidFill>
              </a:defRPr>
            </a:lvl2pPr>
            <a:lvl3pPr>
              <a:defRPr b="1">
                <a:solidFill>
                  <a:srgbClr val="2B3379"/>
                </a:solidFill>
              </a:defRPr>
            </a:lvl3pPr>
            <a:lvl4pPr>
              <a:defRPr b="1">
                <a:solidFill>
                  <a:srgbClr val="2B3379"/>
                </a:solidFill>
              </a:defRPr>
            </a:lvl4pPr>
            <a:lvl5pPr>
              <a:defRPr b="1">
                <a:solidFill>
                  <a:srgbClr val="2B3379"/>
                </a:solidFill>
              </a:defRPr>
            </a:lvl5pPr>
          </a:lstStyle>
          <a:p>
            <a:pPr lvl="0"/>
            <a:r>
              <a:rPr lang="x-none" dirty="0"/>
              <a:t>LOCAL</a:t>
            </a:r>
          </a:p>
          <a:p>
            <a:pPr lvl="0"/>
            <a:r>
              <a:rPr lang="x-none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85295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492" y="5648601"/>
            <a:ext cx="7996317" cy="807921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marL="609768" lvl="0" indent="-30488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4" name="Picture 3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492" y="1476882"/>
            <a:ext cx="11357841" cy="2621636"/>
          </a:xfrm>
          <a:prstGeom prst="rect">
            <a:avLst/>
          </a:prstGeom>
        </p:spPr>
        <p:txBody>
          <a:bodyPr spcFirstLastPara="1" wrap="square" lIns="121934" tIns="121934" rIns="121934" bIns="121934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492" y="4208804"/>
            <a:ext cx="11357841" cy="1736809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marL="609768" lvl="0" indent="-457326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535" lvl="1" indent="-423450" algn="ctr">
              <a:spcBef>
                <a:spcPts val="2134"/>
              </a:spcBef>
              <a:spcAft>
                <a:spcPts val="0"/>
              </a:spcAft>
              <a:buSzPts val="1400"/>
              <a:buChar char="○"/>
              <a:defRPr/>
            </a:lvl2pPr>
            <a:lvl3pPr marL="1829303" lvl="2" indent="-423450" algn="ctr">
              <a:spcBef>
                <a:spcPts val="2134"/>
              </a:spcBef>
              <a:spcAft>
                <a:spcPts val="0"/>
              </a:spcAft>
              <a:buSzPts val="1400"/>
              <a:buChar char="■"/>
              <a:defRPr/>
            </a:lvl3pPr>
            <a:lvl4pPr marL="2439071" lvl="3" indent="-423450" algn="ctr">
              <a:spcBef>
                <a:spcPts val="2134"/>
              </a:spcBef>
              <a:spcAft>
                <a:spcPts val="0"/>
              </a:spcAft>
              <a:buSzPts val="1400"/>
              <a:buChar char="●"/>
              <a:defRPr/>
            </a:lvl4pPr>
            <a:lvl5pPr marL="3048838" lvl="4" indent="-423450" algn="ctr">
              <a:spcBef>
                <a:spcPts val="2134"/>
              </a:spcBef>
              <a:spcAft>
                <a:spcPts val="0"/>
              </a:spcAft>
              <a:buSzPts val="1400"/>
              <a:buChar char="○"/>
              <a:defRPr/>
            </a:lvl5pPr>
            <a:lvl6pPr marL="3658606" lvl="5" indent="-423450" algn="ctr">
              <a:spcBef>
                <a:spcPts val="2134"/>
              </a:spcBef>
              <a:spcAft>
                <a:spcPts val="0"/>
              </a:spcAft>
              <a:buSzPts val="1400"/>
              <a:buChar char="■"/>
              <a:defRPr/>
            </a:lvl6pPr>
            <a:lvl7pPr marL="4268373" lvl="6" indent="-423450" algn="ctr">
              <a:spcBef>
                <a:spcPts val="2134"/>
              </a:spcBef>
              <a:spcAft>
                <a:spcPts val="0"/>
              </a:spcAft>
              <a:buSzPts val="1400"/>
              <a:buChar char="●"/>
              <a:defRPr/>
            </a:lvl7pPr>
            <a:lvl8pPr marL="4878141" lvl="7" indent="-423450" algn="ctr">
              <a:spcBef>
                <a:spcPts val="2134"/>
              </a:spcBef>
              <a:spcAft>
                <a:spcPts val="0"/>
              </a:spcAft>
              <a:buSzPts val="1400"/>
              <a:buChar char="○"/>
              <a:defRPr/>
            </a:lvl8pPr>
            <a:lvl9pPr marL="5487909" lvl="8" indent="-423450" algn="ctr">
              <a:spcBef>
                <a:spcPts val="2134"/>
              </a:spcBef>
              <a:spcAft>
                <a:spcPts val="213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5" name="Picture 4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ítulo e Texto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596" y="142589"/>
            <a:ext cx="10676163" cy="764661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4" name="Picture 3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9337" y="1214439"/>
            <a:ext cx="11853677" cy="4543486"/>
          </a:xfrm>
          <a:prstGeom prst="rect">
            <a:avLst/>
          </a:prstGeom>
        </p:spPr>
        <p:txBody>
          <a:bodyPr vert="horz" anchor="t"/>
          <a:lstStyle>
            <a:lvl1pPr mar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rgbClr val="2B3379"/>
                </a:solidFill>
              </a:defRPr>
            </a:lvl1pPr>
          </a:lstStyle>
          <a:p>
            <a:pPr lvl="0"/>
            <a:r>
              <a:rPr lang="x-none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RE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 txBox="1">
            <a:spLocks/>
          </p:cNvSpPr>
          <p:nvPr userDrawn="1"/>
        </p:nvSpPr>
        <p:spPr>
          <a:xfrm>
            <a:off x="734097" y="5899"/>
            <a:ext cx="11454730" cy="1340247"/>
          </a:xfrm>
          <a:prstGeom prst="rect">
            <a:avLst/>
          </a:prstGeom>
        </p:spPr>
        <p:txBody>
          <a:bodyPr vert="horz" lIns="108861" tIns="54430" rIns="108861" bIns="54430" rtlCol="0" anchor="ctr">
            <a:normAutofit/>
          </a:bodyPr>
          <a:lstStyle>
            <a:lvl1pPr algn="ctr" defTabSz="544434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solidFill>
                <a:srgbClr val="8ED94D"/>
              </a:solidFill>
            </a:endParaRPr>
          </a:p>
        </p:txBody>
      </p:sp>
      <p:pic>
        <p:nvPicPr>
          <p:cNvPr id="7" name="Picture 6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 txBox="1">
            <a:spLocks/>
          </p:cNvSpPr>
          <p:nvPr userDrawn="1"/>
        </p:nvSpPr>
        <p:spPr>
          <a:xfrm>
            <a:off x="734097" y="5899"/>
            <a:ext cx="11454730" cy="1340247"/>
          </a:xfrm>
          <a:prstGeom prst="rect">
            <a:avLst/>
          </a:prstGeom>
        </p:spPr>
        <p:txBody>
          <a:bodyPr vert="horz" lIns="108861" tIns="54430" rIns="108861" bIns="54430" rtlCol="0" anchor="ctr">
            <a:normAutofit/>
          </a:bodyPr>
          <a:lstStyle>
            <a:lvl1pPr algn="ctr" defTabSz="544434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solidFill>
                <a:srgbClr val="8ED9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4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492" y="2871783"/>
            <a:ext cx="11357841" cy="112395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4" name="Picture 3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492" y="594191"/>
            <a:ext cx="11357841" cy="764661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492" y="1538767"/>
            <a:ext cx="5331811" cy="4561527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marL="609768" lvl="0" indent="-42345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/>
            </a:lvl1pPr>
            <a:lvl2pPr marL="1219535" lvl="1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9303" lvl="2" indent="-406512">
              <a:spcBef>
                <a:spcPts val="2134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9071" lvl="3" indent="-406512">
              <a:spcBef>
                <a:spcPts val="2134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8838" lvl="4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8606" lvl="5" indent="-406512">
              <a:spcBef>
                <a:spcPts val="2134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8373" lvl="6" indent="-406512">
              <a:spcBef>
                <a:spcPts val="2134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8141" lvl="7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7909" lvl="8" indent="-406512">
              <a:spcBef>
                <a:spcPts val="2134"/>
              </a:spcBef>
              <a:spcAft>
                <a:spcPts val="2134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1522" y="1538767"/>
            <a:ext cx="5331811" cy="4561527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marL="609768" lvl="0" indent="-42345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/>
            </a:lvl1pPr>
            <a:lvl2pPr marL="1219535" lvl="1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9303" lvl="2" indent="-406512">
              <a:spcBef>
                <a:spcPts val="2134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9071" lvl="3" indent="-406512">
              <a:spcBef>
                <a:spcPts val="2134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8838" lvl="4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8606" lvl="5" indent="-406512">
              <a:spcBef>
                <a:spcPts val="2134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8373" lvl="6" indent="-406512">
              <a:spcBef>
                <a:spcPts val="2134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8141" lvl="7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7909" lvl="8" indent="-406512">
              <a:spcBef>
                <a:spcPts val="2134"/>
              </a:spcBef>
              <a:spcAft>
                <a:spcPts val="2134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6" name="Picture 5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492" y="741829"/>
            <a:ext cx="3743025" cy="1008999"/>
          </a:xfrm>
          <a:prstGeom prst="rect">
            <a:avLst/>
          </a:prstGeom>
        </p:spPr>
        <p:txBody>
          <a:bodyPr spcFirstLastPara="1" wrap="square" lIns="121934" tIns="121934" rIns="121934" bIns="121934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492" y="1855373"/>
            <a:ext cx="3743025" cy="4245088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marL="609768" lvl="0" indent="-40651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535" lvl="1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9303" lvl="2" indent="-406512">
              <a:spcBef>
                <a:spcPts val="2134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9071" lvl="3" indent="-406512">
              <a:spcBef>
                <a:spcPts val="2134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8838" lvl="4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8606" lvl="5" indent="-406512">
              <a:spcBef>
                <a:spcPts val="2134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8373" lvl="6" indent="-406512">
              <a:spcBef>
                <a:spcPts val="2134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8141" lvl="7" indent="-406512">
              <a:spcBef>
                <a:spcPts val="2134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7909" lvl="8" indent="-406512">
              <a:spcBef>
                <a:spcPts val="2134"/>
              </a:spcBef>
              <a:spcAft>
                <a:spcPts val="2134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5" name="Picture 4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496" y="601033"/>
            <a:ext cx="8488189" cy="5461976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4" name="Picture 3" descr="LOGO TRABALH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61" y="14113"/>
            <a:ext cx="1195951" cy="932244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3" y="987880"/>
            <a:ext cx="12188822" cy="14113"/>
          </a:xfrm>
          <a:prstGeom prst="line">
            <a:avLst/>
          </a:prstGeom>
          <a:ln w="38100" cmpd="sng">
            <a:solidFill>
              <a:srgbClr val="1D1D3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4412" y="-167"/>
            <a:ext cx="6094413" cy="68675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34" tIns="121934" rIns="121934" bIns="1219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3908" y="1646517"/>
            <a:ext cx="5392195" cy="1979145"/>
          </a:xfrm>
          <a:prstGeom prst="rect">
            <a:avLst/>
          </a:prstGeom>
        </p:spPr>
        <p:txBody>
          <a:bodyPr spcFirstLastPara="1" wrap="square" lIns="121934" tIns="121934" rIns="121934" bIns="121934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3908" y="3742624"/>
            <a:ext cx="5392195" cy="1649087"/>
          </a:xfrm>
          <a:prstGeom prst="rect">
            <a:avLst/>
          </a:prstGeom>
        </p:spPr>
        <p:txBody>
          <a:bodyPr spcFirstLastPara="1" wrap="square" lIns="121934" tIns="121934" rIns="121934" bIns="121934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4285" y="966774"/>
            <a:ext cx="5114668" cy="4933643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marL="609768" lvl="0" indent="-457326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535" lvl="1" indent="-423450">
              <a:spcBef>
                <a:spcPts val="2134"/>
              </a:spcBef>
              <a:spcAft>
                <a:spcPts val="0"/>
              </a:spcAft>
              <a:buSzPts val="1400"/>
              <a:buChar char="○"/>
              <a:defRPr/>
            </a:lvl2pPr>
            <a:lvl3pPr marL="1829303" lvl="2" indent="-423450">
              <a:spcBef>
                <a:spcPts val="2134"/>
              </a:spcBef>
              <a:spcAft>
                <a:spcPts val="0"/>
              </a:spcAft>
              <a:buSzPts val="1400"/>
              <a:buChar char="■"/>
              <a:defRPr/>
            </a:lvl3pPr>
            <a:lvl4pPr marL="2439071" lvl="3" indent="-423450">
              <a:spcBef>
                <a:spcPts val="2134"/>
              </a:spcBef>
              <a:spcAft>
                <a:spcPts val="0"/>
              </a:spcAft>
              <a:buSzPts val="1400"/>
              <a:buChar char="●"/>
              <a:defRPr/>
            </a:lvl4pPr>
            <a:lvl5pPr marL="3048838" lvl="4" indent="-423450">
              <a:spcBef>
                <a:spcPts val="2134"/>
              </a:spcBef>
              <a:spcAft>
                <a:spcPts val="0"/>
              </a:spcAft>
              <a:buSzPts val="1400"/>
              <a:buChar char="○"/>
              <a:defRPr/>
            </a:lvl5pPr>
            <a:lvl6pPr marL="3658606" lvl="5" indent="-423450">
              <a:spcBef>
                <a:spcPts val="2134"/>
              </a:spcBef>
              <a:spcAft>
                <a:spcPts val="0"/>
              </a:spcAft>
              <a:buSzPts val="1400"/>
              <a:buChar char="■"/>
              <a:defRPr/>
            </a:lvl6pPr>
            <a:lvl7pPr marL="4268373" lvl="6" indent="-423450">
              <a:spcBef>
                <a:spcPts val="2134"/>
              </a:spcBef>
              <a:spcAft>
                <a:spcPts val="0"/>
              </a:spcAft>
              <a:buSzPts val="1400"/>
              <a:buChar char="●"/>
              <a:defRPr/>
            </a:lvl7pPr>
            <a:lvl8pPr marL="4878141" lvl="7" indent="-423450">
              <a:spcBef>
                <a:spcPts val="2134"/>
              </a:spcBef>
              <a:spcAft>
                <a:spcPts val="0"/>
              </a:spcAft>
              <a:buSzPts val="1400"/>
              <a:buChar char="○"/>
              <a:defRPr/>
            </a:lvl8pPr>
            <a:lvl9pPr marL="5487909" lvl="8" indent="-423450">
              <a:spcBef>
                <a:spcPts val="2134"/>
              </a:spcBef>
              <a:spcAft>
                <a:spcPts val="213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3669" y="6226258"/>
            <a:ext cx="731409" cy="525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34" tIns="121934" rIns="121934" bIns="121934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uk-UA" smtClean="0"/>
              <a:pPr/>
              <a:t>‹nº›</a:t>
            </a:fld>
            <a:endParaRPr lang="uk-UA"/>
          </a:p>
        </p:txBody>
      </p:sp>
      <p:pic>
        <p:nvPicPr>
          <p:cNvPr id="5" name="Picture 4" descr="Captura de Tela 2019-08-23 às 02.08.32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01" b="4874"/>
          <a:stretch/>
        </p:blipFill>
        <p:spPr>
          <a:xfrm>
            <a:off x="0" y="5682907"/>
            <a:ext cx="12188825" cy="118461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52" r:id="rId2"/>
    <p:sldLayoutId id="2147483663" r:id="rId3"/>
    <p:sldLayoutId id="2147483664" r:id="rId4"/>
    <p:sldLayoutId id="2147483649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1" i="0" u="none" strike="noStrike" cap="none">
          <a:solidFill>
            <a:srgbClr val="1D1D39"/>
          </a:solidFill>
          <a:latin typeface="Arial Rounded MT Bold"/>
          <a:ea typeface="Arial"/>
          <a:cs typeface="Arial Rounded MT Bold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114300" marR="0" lvl="0" indent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Tx/>
        <a:buNone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REUNIÃO ORDINÁRIA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09 DE DEZEMBRO DE 2020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Ambiente</a:t>
            </a:r>
            <a:r>
              <a:rPr lang="en-US" dirty="0"/>
              <a:t> Virtual Google Meet</a:t>
            </a:r>
          </a:p>
          <a:p>
            <a:r>
              <a:rPr lang="en-US" dirty="0"/>
              <a:t>https://</a:t>
            </a:r>
            <a:r>
              <a:rPr lang="en-US" dirty="0" err="1"/>
              <a:t>meet.google.com</a:t>
            </a:r>
            <a:r>
              <a:rPr lang="en-US" dirty="0"/>
              <a:t>/</a:t>
            </a:r>
            <a:r>
              <a:rPr lang="en-US" dirty="0" err="1"/>
              <a:t>fng</a:t>
            </a:r>
            <a:r>
              <a:rPr lang="en-US" dirty="0"/>
              <a:t>-</a:t>
            </a:r>
            <a:r>
              <a:rPr lang="en-US" dirty="0" err="1"/>
              <a:t>zhks</a:t>
            </a:r>
            <a:r>
              <a:rPr lang="en-US" dirty="0"/>
              <a:t>-eth</a:t>
            </a:r>
          </a:p>
        </p:txBody>
      </p:sp>
    </p:spTree>
    <p:extLst>
      <p:ext uri="{BB962C8B-B14F-4D97-AF65-F5344CB8AC3E}">
        <p14:creationId xmlns:p14="http://schemas.microsoft.com/office/powerpoint/2010/main" val="404758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8" y="1157287"/>
            <a:ext cx="8951521" cy="5396199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PROPOSTAS DE ETAPAS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Formação</a:t>
            </a:r>
            <a:r>
              <a:rPr lang="en-US" dirty="0">
                <a:solidFill>
                  <a:srgbClr val="2B3379"/>
                </a:solidFill>
              </a:rPr>
              <a:t> do </a:t>
            </a:r>
            <a:r>
              <a:rPr lang="en-US" dirty="0" err="1">
                <a:solidFill>
                  <a:srgbClr val="2B3379"/>
                </a:solidFill>
              </a:rPr>
              <a:t>Comissão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Revisão</a:t>
            </a:r>
            <a:r>
              <a:rPr lang="en-US" dirty="0">
                <a:solidFill>
                  <a:srgbClr val="2B3379"/>
                </a:solidFill>
              </a:rPr>
              <a:t> da </a:t>
            </a:r>
            <a:r>
              <a:rPr lang="en-US" dirty="0" err="1">
                <a:solidFill>
                  <a:srgbClr val="2B3379"/>
                </a:solidFill>
              </a:rPr>
              <a:t>Legislação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Regulamentação</a:t>
            </a:r>
            <a:r>
              <a:rPr lang="en-US" dirty="0">
                <a:solidFill>
                  <a:srgbClr val="2B3379"/>
                </a:solidFill>
              </a:rPr>
              <a:t> do COMUTER-TER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Análise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técnica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apresentação</a:t>
            </a:r>
            <a:r>
              <a:rPr lang="en-US" dirty="0">
                <a:solidFill>
                  <a:srgbClr val="2B3379"/>
                </a:solidFill>
              </a:rPr>
              <a:t> da </a:t>
            </a:r>
            <a:r>
              <a:rPr lang="en-US" dirty="0" err="1">
                <a:solidFill>
                  <a:srgbClr val="2B3379"/>
                </a:solidFill>
              </a:rPr>
              <a:t>Minuta</a:t>
            </a:r>
            <a:r>
              <a:rPr lang="en-US" dirty="0">
                <a:solidFill>
                  <a:srgbClr val="2B3379"/>
                </a:solidFill>
              </a:rPr>
              <a:t> de Lei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Chamada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novas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instituições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Revisão</a:t>
            </a:r>
            <a:r>
              <a:rPr lang="en-US" dirty="0">
                <a:solidFill>
                  <a:srgbClr val="2B3379"/>
                </a:solidFill>
              </a:rPr>
              <a:t> final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Votação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na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Câmara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Vereadores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Revisão</a:t>
            </a:r>
            <a:r>
              <a:rPr lang="en-US" dirty="0">
                <a:solidFill>
                  <a:srgbClr val="2B3379"/>
                </a:solidFill>
              </a:rPr>
              <a:t> do </a:t>
            </a:r>
            <a:r>
              <a:rPr lang="en-US" dirty="0" err="1">
                <a:solidFill>
                  <a:srgbClr val="2B3379"/>
                </a:solidFill>
              </a:rPr>
              <a:t>Regimento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Interno</a:t>
            </a: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CRONOGRAMA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70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pic>
        <p:nvPicPr>
          <p:cNvPr id="1026" name="Picture 2" descr="Vetor De ícone De Linha De Boletim Informativo, Newsletter, O Artigo, Blog  Imagem PNG e Vetor Para Download Gratuito">
            <a:extLst>
              <a:ext uri="{FF2B5EF4-FFF2-40B4-BE49-F238E27FC236}">
                <a16:creationId xmlns:a16="http://schemas.microsoft.com/office/drawing/2014/main" id="{8F1C4EB9-ECA3-5B40-9443-F0B7D7145B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rgbClr val="2B3379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8750" r="90625">
                        <a14:foregroundMark x1="39844" y1="32500" x2="47031" y2="32656"/>
                        <a14:foregroundMark x1="41406" y1="43438" x2="51719" y2="45156"/>
                        <a14:foregroundMark x1="51719" y1="45156" x2="53438" y2="45000"/>
                        <a14:foregroundMark x1="29063" y1="55625" x2="37500" y2="56250"/>
                        <a14:foregroundMark x1="37500" y1="56250" x2="47031" y2="54531"/>
                        <a14:foregroundMark x1="32188" y1="68438" x2="43281" y2="70313"/>
                        <a14:foregroundMark x1="90469" y1="61563" x2="90625" y2="68906"/>
                        <a14:foregroundMark x1="8750" y1="34375" x2="9844" y2="39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861" b="6669"/>
          <a:stretch/>
        </p:blipFill>
        <p:spPr bwMode="auto">
          <a:xfrm>
            <a:off x="388939" y="1371599"/>
            <a:ext cx="2214048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7" y="1371599"/>
            <a:ext cx="8951521" cy="498633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ATUALIZAÇÃO DA LEI MUNICIPAL 2.904, DE 05 DE MAIO DE 2010, que </a:t>
            </a:r>
            <a:r>
              <a:rPr lang="en-US" b="1" dirty="0" err="1">
                <a:solidFill>
                  <a:srgbClr val="2B3379"/>
                </a:solidFill>
              </a:rPr>
              <a:t>institui</a:t>
            </a:r>
            <a:r>
              <a:rPr lang="en-US" b="1" dirty="0">
                <a:solidFill>
                  <a:srgbClr val="2B3379"/>
                </a:solidFill>
              </a:rPr>
              <a:t> o </a:t>
            </a:r>
            <a:r>
              <a:rPr lang="en-US" b="1" dirty="0" err="1">
                <a:solidFill>
                  <a:srgbClr val="2B3379"/>
                </a:solidFill>
              </a:rPr>
              <a:t>Conselho</a:t>
            </a:r>
            <a:r>
              <a:rPr lang="en-US" b="1" dirty="0">
                <a:solidFill>
                  <a:srgbClr val="2B3379"/>
                </a:solidFill>
              </a:rPr>
              <a:t> Municipal de </a:t>
            </a:r>
            <a:r>
              <a:rPr lang="en-US" b="1" dirty="0" err="1">
                <a:solidFill>
                  <a:srgbClr val="2B3379"/>
                </a:solidFill>
              </a:rPr>
              <a:t>Trabalho</a:t>
            </a:r>
            <a:r>
              <a:rPr lang="en-US" b="1" dirty="0">
                <a:solidFill>
                  <a:srgbClr val="2B3379"/>
                </a:solidFill>
              </a:rPr>
              <a:t>, </a:t>
            </a:r>
            <a:r>
              <a:rPr lang="en-US" b="1" dirty="0" err="1">
                <a:solidFill>
                  <a:srgbClr val="2B3379"/>
                </a:solidFill>
              </a:rPr>
              <a:t>Emprego</a:t>
            </a:r>
            <a:r>
              <a:rPr lang="en-US" b="1" dirty="0">
                <a:solidFill>
                  <a:srgbClr val="2B3379"/>
                </a:solidFill>
              </a:rPr>
              <a:t> e Renda - </a:t>
            </a:r>
            <a:r>
              <a:rPr lang="en-US" b="1" dirty="0" err="1">
                <a:solidFill>
                  <a:srgbClr val="2B3379"/>
                </a:solidFill>
              </a:rPr>
              <a:t>Teresópolis</a:t>
            </a:r>
            <a:r>
              <a:rPr lang="en-US" b="1" dirty="0">
                <a:solidFill>
                  <a:srgbClr val="2B3379"/>
                </a:solidFill>
              </a:rPr>
              <a:t> - COMUTER-TER.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Resolução</a:t>
            </a:r>
            <a:r>
              <a:rPr lang="en-US" dirty="0">
                <a:solidFill>
                  <a:srgbClr val="2B3379"/>
                </a:solidFill>
              </a:rPr>
              <a:t> CODEFAT n. 890, de 2 de </a:t>
            </a:r>
            <a:r>
              <a:rPr lang="en-US" dirty="0" err="1">
                <a:solidFill>
                  <a:srgbClr val="2B3379"/>
                </a:solidFill>
              </a:rPr>
              <a:t>dezembro</a:t>
            </a:r>
            <a:r>
              <a:rPr lang="en-US" dirty="0">
                <a:solidFill>
                  <a:srgbClr val="2B3379"/>
                </a:solidFill>
              </a:rPr>
              <a:t> de 2020;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9"/>
                </a:solidFill>
              </a:rPr>
              <a:t>Lei </a:t>
            </a:r>
            <a:r>
              <a:rPr lang="en-US" dirty="0" err="1">
                <a:solidFill>
                  <a:srgbClr val="2B3379"/>
                </a:solidFill>
              </a:rPr>
              <a:t>Estadual</a:t>
            </a:r>
            <a:r>
              <a:rPr lang="en-US" dirty="0">
                <a:solidFill>
                  <a:srgbClr val="2B3379"/>
                </a:solidFill>
              </a:rPr>
              <a:t> n. 9.048, de 07 de </a:t>
            </a:r>
            <a:r>
              <a:rPr lang="en-US" dirty="0" err="1">
                <a:solidFill>
                  <a:srgbClr val="2B3379"/>
                </a:solidFill>
              </a:rPr>
              <a:t>outubro</a:t>
            </a:r>
            <a:r>
              <a:rPr lang="en-US" dirty="0">
                <a:solidFill>
                  <a:srgbClr val="2B3379"/>
                </a:solidFill>
              </a:rPr>
              <a:t> de 2020, que </a:t>
            </a:r>
            <a:r>
              <a:rPr lang="en-US" dirty="0" err="1">
                <a:solidFill>
                  <a:srgbClr val="2B3379"/>
                </a:solidFill>
              </a:rPr>
              <a:t>alterou</a:t>
            </a:r>
            <a:r>
              <a:rPr lang="en-US" dirty="0">
                <a:solidFill>
                  <a:srgbClr val="2B3379"/>
                </a:solidFill>
              </a:rPr>
              <a:t> a Lei </a:t>
            </a:r>
            <a:r>
              <a:rPr lang="en-US" dirty="0" err="1">
                <a:solidFill>
                  <a:srgbClr val="2B3379"/>
                </a:solidFill>
              </a:rPr>
              <a:t>Estadual</a:t>
            </a:r>
            <a:r>
              <a:rPr lang="en-US" dirty="0">
                <a:solidFill>
                  <a:srgbClr val="2B3379"/>
                </a:solidFill>
              </a:rPr>
              <a:t> n. 5.240, de 14 de </a:t>
            </a:r>
            <a:r>
              <a:rPr lang="en-US" dirty="0" err="1">
                <a:solidFill>
                  <a:srgbClr val="2B3379"/>
                </a:solidFill>
              </a:rPr>
              <a:t>maio</a:t>
            </a:r>
            <a:r>
              <a:rPr lang="en-US" dirty="0">
                <a:solidFill>
                  <a:srgbClr val="2B3379"/>
                </a:solidFill>
              </a:rPr>
              <a:t> de 2008, que </a:t>
            </a:r>
            <a:r>
              <a:rPr lang="en-US" dirty="0" err="1">
                <a:solidFill>
                  <a:srgbClr val="2B3379"/>
                </a:solidFill>
              </a:rPr>
              <a:t>cria</a:t>
            </a:r>
            <a:r>
              <a:rPr lang="en-US" dirty="0">
                <a:solidFill>
                  <a:srgbClr val="2B3379"/>
                </a:solidFill>
              </a:rPr>
              <a:t> o CETER/RJ;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Deliberação</a:t>
            </a:r>
            <a:r>
              <a:rPr lang="en-US" dirty="0">
                <a:solidFill>
                  <a:srgbClr val="2B3379"/>
                </a:solidFill>
              </a:rPr>
              <a:t> CETER/RJ n. 003, de 09 de </a:t>
            </a:r>
            <a:r>
              <a:rPr lang="en-US" dirty="0" err="1">
                <a:solidFill>
                  <a:srgbClr val="2B3379"/>
                </a:solidFill>
              </a:rPr>
              <a:t>outubro</a:t>
            </a:r>
            <a:r>
              <a:rPr lang="en-US" dirty="0">
                <a:solidFill>
                  <a:srgbClr val="2B3379"/>
                </a:solidFill>
              </a:rPr>
              <a:t> de 2020, que </a:t>
            </a:r>
            <a:r>
              <a:rPr lang="en-US" dirty="0" err="1">
                <a:solidFill>
                  <a:srgbClr val="2B3379"/>
                </a:solidFill>
              </a:rPr>
              <a:t>torna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público</a:t>
            </a:r>
            <a:r>
              <a:rPr lang="en-US" dirty="0">
                <a:solidFill>
                  <a:srgbClr val="2B3379"/>
                </a:solidFill>
              </a:rPr>
              <a:t> o </a:t>
            </a:r>
            <a:r>
              <a:rPr lang="en-US" dirty="0" err="1">
                <a:solidFill>
                  <a:srgbClr val="2B3379"/>
                </a:solidFill>
              </a:rPr>
              <a:t>Regimento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Interno</a:t>
            </a:r>
            <a:r>
              <a:rPr lang="en-US" dirty="0">
                <a:solidFill>
                  <a:srgbClr val="2B3379"/>
                </a:solidFill>
              </a:rPr>
              <a:t> do </a:t>
            </a:r>
            <a:r>
              <a:rPr lang="en-US" dirty="0" err="1">
                <a:solidFill>
                  <a:srgbClr val="2B3379"/>
                </a:solidFill>
              </a:rPr>
              <a:t>Conselho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Estadual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Emprego</a:t>
            </a:r>
            <a:r>
              <a:rPr lang="en-US" dirty="0">
                <a:solidFill>
                  <a:srgbClr val="2B3379"/>
                </a:solidFill>
              </a:rPr>
              <a:t> e Renda do Rio de Janeiro.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JUSTIFICATIVA E AMPARO LEGAL</a:t>
            </a:r>
          </a:p>
        </p:txBody>
      </p:sp>
    </p:spTree>
    <p:extLst>
      <p:ext uri="{BB962C8B-B14F-4D97-AF65-F5344CB8AC3E}">
        <p14:creationId xmlns:p14="http://schemas.microsoft.com/office/powerpoint/2010/main" val="188100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7" y="1371599"/>
            <a:ext cx="8951521" cy="498633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DA COMPOSIÇÃO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Composição</a:t>
            </a:r>
            <a:r>
              <a:rPr lang="en-US" dirty="0">
                <a:solidFill>
                  <a:srgbClr val="2B3379"/>
                </a:solidFill>
              </a:rPr>
              <a:t> de no </a:t>
            </a:r>
            <a:r>
              <a:rPr lang="en-US" dirty="0" err="1">
                <a:solidFill>
                  <a:srgbClr val="2B3379"/>
                </a:solidFill>
              </a:rPr>
              <a:t>mínimo</a:t>
            </a:r>
            <a:r>
              <a:rPr lang="en-US" dirty="0">
                <a:solidFill>
                  <a:srgbClr val="2B3379"/>
                </a:solidFill>
              </a:rPr>
              <a:t> 09 e no </a:t>
            </a:r>
            <a:r>
              <a:rPr lang="en-US" dirty="0" err="1">
                <a:solidFill>
                  <a:srgbClr val="2B3379"/>
                </a:solidFill>
              </a:rPr>
              <a:t>máximo</a:t>
            </a:r>
            <a:r>
              <a:rPr lang="en-US" dirty="0">
                <a:solidFill>
                  <a:srgbClr val="2B3379"/>
                </a:solidFill>
              </a:rPr>
              <a:t> 19 </a:t>
            </a:r>
            <a:r>
              <a:rPr lang="en-US" dirty="0" err="1">
                <a:solidFill>
                  <a:srgbClr val="2B3379"/>
                </a:solidFill>
              </a:rPr>
              <a:t>membros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titulares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tripartide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9"/>
                </a:solidFill>
              </a:rPr>
              <a:t>Para </a:t>
            </a:r>
            <a:r>
              <a:rPr lang="en-US" dirty="0" err="1">
                <a:solidFill>
                  <a:srgbClr val="2B3379"/>
                </a:solidFill>
              </a:rPr>
              <a:t>cada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membro</a:t>
            </a:r>
            <a:r>
              <a:rPr lang="en-US" dirty="0">
                <a:solidFill>
                  <a:srgbClr val="2B3379"/>
                </a:solidFill>
              </a:rPr>
              <a:t> titular </a:t>
            </a:r>
            <a:r>
              <a:rPr lang="en-US" dirty="0" err="1">
                <a:solidFill>
                  <a:srgbClr val="2B3379"/>
                </a:solidFill>
              </a:rPr>
              <a:t>haverá</a:t>
            </a:r>
            <a:r>
              <a:rPr lang="en-US" dirty="0">
                <a:solidFill>
                  <a:srgbClr val="2B3379"/>
                </a:solidFill>
              </a:rPr>
              <a:t> um </a:t>
            </a:r>
            <a:r>
              <a:rPr lang="en-US" dirty="0" err="1">
                <a:solidFill>
                  <a:srgbClr val="2B3379"/>
                </a:solidFill>
              </a:rPr>
              <a:t>membro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suplente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pertencente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ao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mesmo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órgão</a:t>
            </a:r>
            <a:r>
              <a:rPr lang="en-US" dirty="0">
                <a:solidFill>
                  <a:srgbClr val="2B3379"/>
                </a:solidFill>
              </a:rPr>
              <a:t>/</a:t>
            </a:r>
            <a:r>
              <a:rPr lang="en-US" dirty="0" err="1">
                <a:solidFill>
                  <a:srgbClr val="2B3379"/>
                </a:solidFill>
              </a:rPr>
              <a:t>entidade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Mandato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>
                <a:solidFill>
                  <a:srgbClr val="C00000"/>
                </a:solidFill>
              </a:rPr>
              <a:t>ATÉ</a:t>
            </a:r>
            <a:r>
              <a:rPr lang="en-US" dirty="0">
                <a:solidFill>
                  <a:srgbClr val="2B3379"/>
                </a:solidFill>
              </a:rPr>
              <a:t> 4 </a:t>
            </a:r>
            <a:r>
              <a:rPr lang="en-US" dirty="0" err="1">
                <a:solidFill>
                  <a:srgbClr val="2B3379"/>
                </a:solidFill>
              </a:rPr>
              <a:t>anos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permitindo</a:t>
            </a:r>
            <a:r>
              <a:rPr lang="en-US" dirty="0">
                <a:solidFill>
                  <a:srgbClr val="2B3379"/>
                </a:solidFill>
              </a:rPr>
              <a:t> a </a:t>
            </a:r>
            <a:r>
              <a:rPr lang="en-US" dirty="0" err="1">
                <a:solidFill>
                  <a:srgbClr val="2B3379"/>
                </a:solidFill>
              </a:rPr>
              <a:t>recondução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Entidades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Titulares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Suplentes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registradas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em</a:t>
            </a:r>
            <a:r>
              <a:rPr lang="en-US" dirty="0">
                <a:solidFill>
                  <a:srgbClr val="2B3379"/>
                </a:solidFill>
              </a:rPr>
              <a:t> Lei;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Nomeação</a:t>
            </a:r>
            <a:r>
              <a:rPr lang="en-US" dirty="0">
                <a:solidFill>
                  <a:srgbClr val="2B3379"/>
                </a:solidFill>
              </a:rPr>
              <a:t> dos </a:t>
            </a:r>
            <a:r>
              <a:rPr lang="en-US" dirty="0" err="1">
                <a:solidFill>
                  <a:srgbClr val="2B3379"/>
                </a:solidFill>
              </a:rPr>
              <a:t>Titulares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Suplentes</a:t>
            </a:r>
            <a:r>
              <a:rPr lang="en-US" dirty="0">
                <a:solidFill>
                  <a:srgbClr val="2B3379"/>
                </a:solidFill>
              </a:rPr>
              <a:t> por </a:t>
            </a:r>
            <a:r>
              <a:rPr lang="en-US" dirty="0" err="1">
                <a:solidFill>
                  <a:srgbClr val="2B3379"/>
                </a:solidFill>
              </a:rPr>
              <a:t>Portaria</a:t>
            </a:r>
            <a:r>
              <a:rPr lang="en-US" dirty="0">
                <a:solidFill>
                  <a:srgbClr val="2B3379"/>
                </a:solidFill>
              </a:rPr>
              <a:t> do </a:t>
            </a:r>
            <a:r>
              <a:rPr lang="en-US" dirty="0" err="1">
                <a:solidFill>
                  <a:srgbClr val="2B3379"/>
                </a:solidFill>
              </a:rPr>
              <a:t>Exmo</a:t>
            </a:r>
            <a:r>
              <a:rPr lang="en-US" dirty="0">
                <a:solidFill>
                  <a:srgbClr val="2B3379"/>
                </a:solidFill>
              </a:rPr>
              <a:t>. </a:t>
            </a:r>
            <a:r>
              <a:rPr lang="en-US" dirty="0" err="1">
                <a:solidFill>
                  <a:srgbClr val="2B3379"/>
                </a:solidFill>
              </a:rPr>
              <a:t>Prefeito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PRINCIPAIS PONTOS DE ATUALIZAÇÃO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608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PRINCIPAIS PONTOS DE ATUALIZAÇÃO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ADDA0BD1-F694-AA45-AC70-55FF911D7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33468"/>
              </p:ext>
            </p:extLst>
          </p:nvPr>
        </p:nvGraphicFramePr>
        <p:xfrm>
          <a:off x="3230031" y="1516060"/>
          <a:ext cx="8569854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6618">
                  <a:extLst>
                    <a:ext uri="{9D8B030D-6E8A-4147-A177-3AD203B41FA5}">
                      <a16:colId xmlns:a16="http://schemas.microsoft.com/office/drawing/2014/main" val="2927309799"/>
                    </a:ext>
                  </a:extLst>
                </a:gridCol>
                <a:gridCol w="2856618">
                  <a:extLst>
                    <a:ext uri="{9D8B030D-6E8A-4147-A177-3AD203B41FA5}">
                      <a16:colId xmlns:a16="http://schemas.microsoft.com/office/drawing/2014/main" val="3296563086"/>
                    </a:ext>
                  </a:extLst>
                </a:gridCol>
                <a:gridCol w="2856618">
                  <a:extLst>
                    <a:ext uri="{9D8B030D-6E8A-4147-A177-3AD203B41FA5}">
                      <a16:colId xmlns:a16="http://schemas.microsoft.com/office/drawing/2014/main" val="1748885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dirty="0"/>
                        <a:t>TITULARES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11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GOVERNO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EMPREGADORES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TRABALHADORES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0055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Trabalho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Mulher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Des. Social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FIRJAN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CDL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SINCOMÉRCIO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 err="1"/>
                        <a:t>Sind</a:t>
                      </a:r>
                      <a:r>
                        <a:rPr lang="pt-BR" sz="1600" dirty="0"/>
                        <a:t>. Trab. Rurais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 err="1"/>
                        <a:t>Sind</a:t>
                      </a:r>
                      <a:r>
                        <a:rPr lang="pt-BR" sz="1600" dirty="0"/>
                        <a:t>. Trab. Comércio, Hoteleiro e Similares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SINDPMT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124314"/>
                  </a:ext>
                </a:extLst>
              </a:tr>
            </a:tbl>
          </a:graphicData>
        </a:graphic>
      </p:graphicFrame>
      <p:graphicFrame>
        <p:nvGraphicFramePr>
          <p:cNvPr id="9" name="Tabela 3">
            <a:extLst>
              <a:ext uri="{FF2B5EF4-FFF2-40B4-BE49-F238E27FC236}">
                <a16:creationId xmlns:a16="http://schemas.microsoft.com/office/drawing/2014/main" id="{DF36E28C-48BF-5642-9B8C-DD1888AD3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04869"/>
              </p:ext>
            </p:extLst>
          </p:nvPr>
        </p:nvGraphicFramePr>
        <p:xfrm>
          <a:off x="3230031" y="3710304"/>
          <a:ext cx="8569854" cy="20796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6618">
                  <a:extLst>
                    <a:ext uri="{9D8B030D-6E8A-4147-A177-3AD203B41FA5}">
                      <a16:colId xmlns:a16="http://schemas.microsoft.com/office/drawing/2014/main" val="2927309799"/>
                    </a:ext>
                  </a:extLst>
                </a:gridCol>
                <a:gridCol w="2856618">
                  <a:extLst>
                    <a:ext uri="{9D8B030D-6E8A-4147-A177-3AD203B41FA5}">
                      <a16:colId xmlns:a16="http://schemas.microsoft.com/office/drawing/2014/main" val="3296563086"/>
                    </a:ext>
                  </a:extLst>
                </a:gridCol>
                <a:gridCol w="2856618">
                  <a:extLst>
                    <a:ext uri="{9D8B030D-6E8A-4147-A177-3AD203B41FA5}">
                      <a16:colId xmlns:a16="http://schemas.microsoft.com/office/drawing/2014/main" val="1748885022"/>
                    </a:ext>
                  </a:extLst>
                </a:gridCol>
              </a:tblGrid>
              <a:tr h="42154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dirty="0"/>
                        <a:t>SUPLENTES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11066"/>
                  </a:ext>
                </a:extLst>
              </a:tr>
              <a:tr h="4103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GOVERNO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EMPREGADORES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TRABALHADORES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0055368"/>
                  </a:ext>
                </a:extLst>
              </a:tr>
              <a:tr h="1247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Administração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Ciência e Tecnologia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Educação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UNIFESO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ACIAT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TC&amp;VB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 err="1"/>
                        <a:t>Sind</a:t>
                      </a:r>
                      <a:r>
                        <a:rPr lang="pt-BR" sz="1600" dirty="0"/>
                        <a:t>. Transportes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124314"/>
                  </a:ext>
                </a:extLst>
              </a:tr>
            </a:tbl>
          </a:graphicData>
        </a:graphic>
      </p:graphicFrame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EC4531F-506E-D24E-AF77-5CA22AD0625E}"/>
              </a:ext>
            </a:extLst>
          </p:cNvPr>
          <p:cNvSpPr txBox="1">
            <a:spLocks/>
          </p:cNvSpPr>
          <p:nvPr/>
        </p:nvSpPr>
        <p:spPr>
          <a:xfrm>
            <a:off x="3030005" y="5747068"/>
            <a:ext cx="6426713" cy="54292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>
                <a:solidFill>
                  <a:srgbClr val="2B3379"/>
                </a:solidFill>
              </a:rPr>
              <a:t>Decreto</a:t>
            </a:r>
            <a:r>
              <a:rPr lang="en-US" dirty="0">
                <a:solidFill>
                  <a:srgbClr val="2B3379"/>
                </a:solidFill>
              </a:rPr>
              <a:t> Municipal n. 5.174, de 02 de </a:t>
            </a:r>
            <a:r>
              <a:rPr lang="en-US" dirty="0" err="1">
                <a:solidFill>
                  <a:srgbClr val="2B3379"/>
                </a:solidFill>
              </a:rPr>
              <a:t>outubro</a:t>
            </a:r>
            <a:r>
              <a:rPr lang="en-US" dirty="0">
                <a:solidFill>
                  <a:srgbClr val="2B3379"/>
                </a:solidFill>
              </a:rPr>
              <a:t> de 2019.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1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ADDA0BD1-F694-AA45-AC70-55FF911D7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075549"/>
              </p:ext>
            </p:extLst>
          </p:nvPr>
        </p:nvGraphicFramePr>
        <p:xfrm>
          <a:off x="0" y="1032399"/>
          <a:ext cx="12188826" cy="61065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85783">
                  <a:extLst>
                    <a:ext uri="{9D8B030D-6E8A-4147-A177-3AD203B41FA5}">
                      <a16:colId xmlns:a16="http://schemas.microsoft.com/office/drawing/2014/main" val="2927309799"/>
                    </a:ext>
                  </a:extLst>
                </a:gridCol>
                <a:gridCol w="3500455">
                  <a:extLst>
                    <a:ext uri="{9D8B030D-6E8A-4147-A177-3AD203B41FA5}">
                      <a16:colId xmlns:a16="http://schemas.microsoft.com/office/drawing/2014/main" val="3296563086"/>
                    </a:ext>
                  </a:extLst>
                </a:gridCol>
                <a:gridCol w="5702588">
                  <a:extLst>
                    <a:ext uri="{9D8B030D-6E8A-4147-A177-3AD203B41FA5}">
                      <a16:colId xmlns:a16="http://schemas.microsoft.com/office/drawing/2014/main" val="1748885022"/>
                    </a:ext>
                  </a:extLst>
                </a:gridCol>
              </a:tblGrid>
              <a:tr h="41092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dirty="0"/>
                        <a:t>INSTITUIÇÕES DE REFERÊNCIA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11066"/>
                  </a:ext>
                </a:extLst>
              </a:tr>
              <a:tr h="3616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GOVERNO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EMPREGADORES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/>
                        <a:t>TRABALHADORES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0055368"/>
                  </a:ext>
                </a:extLst>
              </a:tr>
              <a:tr h="50625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Trabalho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Mulher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Des. Social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Ciência e Tecnologia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Educação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/>
                        <a:t>Sec. Administração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>
                          <a:solidFill>
                            <a:srgbClr val="C00000"/>
                          </a:solidFill>
                        </a:rPr>
                        <a:t>Sec. Agricultura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>
                          <a:solidFill>
                            <a:srgbClr val="C00000"/>
                          </a:solidFill>
                        </a:rPr>
                        <a:t>Sec. Turismo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dirty="0">
                          <a:solidFill>
                            <a:srgbClr val="C00000"/>
                          </a:solidFill>
                        </a:rPr>
                        <a:t>Câmara de Vereadores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FIRJAN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CDL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SINCOMÉRCIO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UNIFESO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ACIAT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TC&amp;VB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Sindicato Rural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SESCON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SINDUSCON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SERRATEC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MERCOSERRA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ROTA CERVEJEIRA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Empresa, Comércio, Hoteleiro e Similares</a:t>
                      </a:r>
                      <a:endParaRPr lang="pt-BR" sz="1800" b="0" i="0" u="none" strike="noStrike" cap="none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Trab. Rurais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Trab. Comércio, Hoteleiro e Similares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SINDPMT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OAB/RJ 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/ SINAERJ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SBTRAFT (Bancos)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SINFAERJ (Farmácia)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dos Rodoviários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Sindicato dos Trabalhadores nas Indústrias de Alimentação de Teresópolis, Guapimirim e Magé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Trab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Ind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Met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Mec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E De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Mat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Elet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De </a:t>
                      </a: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Teresopolis</a:t>
                      </a:r>
                      <a:endParaRPr lang="pt-BR" sz="1600" b="0" i="0" u="none" strike="noStrike" cap="none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Sindicato dos Empregados em Estabelecimentos e Serviços de Saúde de Teresópolis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dos Professores Particulares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0" i="0" u="none" strike="noStrike" cap="none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Sind</a:t>
                      </a:r>
                      <a:r>
                        <a:rPr lang="pt-BR" sz="1600" b="0" i="0" u="none" strike="noStrike" cap="none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das Empregadas Domésticas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12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3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7" y="1371599"/>
            <a:ext cx="8951521" cy="498633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DA PRESIDÊNCIA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Mandato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>
                <a:solidFill>
                  <a:srgbClr val="C00000"/>
                </a:solidFill>
              </a:rPr>
              <a:t>ATÉ</a:t>
            </a:r>
            <a:r>
              <a:rPr lang="en-US" dirty="0">
                <a:solidFill>
                  <a:srgbClr val="2B3379"/>
                </a:solidFill>
              </a:rPr>
              <a:t> 02 </a:t>
            </a:r>
            <a:r>
              <a:rPr lang="en-US" dirty="0" err="1">
                <a:solidFill>
                  <a:srgbClr val="2B3379"/>
                </a:solidFill>
              </a:rPr>
              <a:t>anos</a:t>
            </a:r>
            <a:r>
              <a:rPr lang="en-US" dirty="0">
                <a:solidFill>
                  <a:srgbClr val="2B3379"/>
                </a:solidFill>
              </a:rPr>
              <a:t>, com </a:t>
            </a:r>
            <a:r>
              <a:rPr lang="en-US" dirty="0" err="1">
                <a:solidFill>
                  <a:srgbClr val="2B3379"/>
                </a:solidFill>
              </a:rPr>
              <a:t>alternância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sem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recondução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9"/>
                </a:solidFill>
              </a:rPr>
              <a:t>No </a:t>
            </a:r>
            <a:r>
              <a:rPr lang="en-US" dirty="0" err="1">
                <a:solidFill>
                  <a:srgbClr val="2B3379"/>
                </a:solidFill>
              </a:rPr>
              <a:t>caso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vacânica</a:t>
            </a:r>
            <a:r>
              <a:rPr lang="en-US" dirty="0">
                <a:solidFill>
                  <a:srgbClr val="2B3379"/>
                </a:solidFill>
              </a:rPr>
              <a:t>, nova </a:t>
            </a:r>
            <a:r>
              <a:rPr lang="en-US" dirty="0" err="1">
                <a:solidFill>
                  <a:srgbClr val="2B3379"/>
                </a:solidFill>
              </a:rPr>
              <a:t>eleição</a:t>
            </a:r>
            <a:r>
              <a:rPr lang="en-US" dirty="0">
                <a:solidFill>
                  <a:srgbClr val="2B3379"/>
                </a:solidFill>
              </a:rPr>
              <a:t> para </a:t>
            </a:r>
            <a:r>
              <a:rPr lang="en-US" dirty="0" err="1">
                <a:solidFill>
                  <a:srgbClr val="2B3379"/>
                </a:solidFill>
              </a:rPr>
              <a:t>complementar</a:t>
            </a:r>
            <a:r>
              <a:rPr lang="en-US" dirty="0">
                <a:solidFill>
                  <a:srgbClr val="2B3379"/>
                </a:solidFill>
              </a:rPr>
              <a:t> o </a:t>
            </a:r>
            <a:r>
              <a:rPr lang="en-US" dirty="0" err="1">
                <a:solidFill>
                  <a:srgbClr val="2B3379"/>
                </a:solidFill>
              </a:rPr>
              <a:t>mandato</a:t>
            </a:r>
            <a:r>
              <a:rPr lang="en-US" dirty="0">
                <a:solidFill>
                  <a:srgbClr val="2B3379"/>
                </a:solidFill>
              </a:rPr>
              <a:t>, dentro da </a:t>
            </a:r>
            <a:r>
              <a:rPr lang="en-US" dirty="0" err="1">
                <a:solidFill>
                  <a:srgbClr val="2B3379"/>
                </a:solidFill>
              </a:rPr>
              <a:t>mesma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bancada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mantido</a:t>
            </a:r>
            <a:r>
              <a:rPr lang="en-US" dirty="0">
                <a:solidFill>
                  <a:srgbClr val="2B3379"/>
                </a:solidFill>
              </a:rPr>
              <a:t> o VP;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Voto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qualidade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PRINCIPAIS PONTOS DE ATUALIZAÇÃO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790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7" y="1371599"/>
            <a:ext cx="8951521" cy="498633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DAS COMPETÊNCIAS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Deliberar</a:t>
            </a:r>
            <a:r>
              <a:rPr lang="en-US" dirty="0">
                <a:solidFill>
                  <a:srgbClr val="2B3379"/>
                </a:solidFill>
              </a:rPr>
              <a:t> e decider a </a:t>
            </a:r>
            <a:r>
              <a:rPr lang="en-US" dirty="0" err="1">
                <a:solidFill>
                  <a:srgbClr val="2B3379"/>
                </a:solidFill>
              </a:rPr>
              <a:t>cerca</a:t>
            </a:r>
            <a:r>
              <a:rPr lang="en-US" dirty="0">
                <a:solidFill>
                  <a:srgbClr val="2B3379"/>
                </a:solidFill>
              </a:rPr>
              <a:t> da </a:t>
            </a:r>
            <a:r>
              <a:rPr lang="en-US" dirty="0" err="1">
                <a:solidFill>
                  <a:srgbClr val="2B3379"/>
                </a:solidFill>
              </a:rPr>
              <a:t>Política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Emprego</a:t>
            </a:r>
            <a:r>
              <a:rPr lang="en-US" dirty="0">
                <a:solidFill>
                  <a:srgbClr val="2B3379"/>
                </a:solidFill>
              </a:rPr>
              <a:t> e Renda municipal e o Plano de </a:t>
            </a:r>
            <a:r>
              <a:rPr lang="en-US" dirty="0" err="1">
                <a:solidFill>
                  <a:srgbClr val="2B3379"/>
                </a:solidFill>
              </a:rPr>
              <a:t>Ações</a:t>
            </a:r>
            <a:r>
              <a:rPr lang="en-US" dirty="0">
                <a:solidFill>
                  <a:srgbClr val="2B3379"/>
                </a:solidFill>
              </a:rPr>
              <a:t> do SINE;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Acompanhar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controlar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fiscalizar</a:t>
            </a:r>
            <a:r>
              <a:rPr lang="en-US" dirty="0">
                <a:solidFill>
                  <a:srgbClr val="2B3379"/>
                </a:solidFill>
              </a:rPr>
              <a:t> a </a:t>
            </a:r>
            <a:r>
              <a:rPr lang="en-US" dirty="0" err="1">
                <a:solidFill>
                  <a:srgbClr val="2B3379"/>
                </a:solidFill>
              </a:rPr>
              <a:t>execução</a:t>
            </a:r>
            <a:r>
              <a:rPr lang="en-US" dirty="0">
                <a:solidFill>
                  <a:srgbClr val="2B3379"/>
                </a:solidFill>
              </a:rPr>
              <a:t> da </a:t>
            </a:r>
            <a:r>
              <a:rPr lang="en-US" dirty="0" err="1">
                <a:solidFill>
                  <a:srgbClr val="2B3379"/>
                </a:solidFill>
              </a:rPr>
              <a:t>Política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uso</a:t>
            </a:r>
            <a:r>
              <a:rPr lang="en-US" dirty="0">
                <a:solidFill>
                  <a:srgbClr val="2B3379"/>
                </a:solidFill>
              </a:rPr>
              <a:t> dos </a:t>
            </a:r>
            <a:r>
              <a:rPr lang="en-US" dirty="0" err="1">
                <a:solidFill>
                  <a:srgbClr val="2B3379"/>
                </a:solidFill>
              </a:rPr>
              <a:t>recursos</a:t>
            </a:r>
            <a:r>
              <a:rPr lang="en-US" dirty="0">
                <a:solidFill>
                  <a:srgbClr val="2B3379"/>
                </a:solidFill>
              </a:rPr>
              <a:t> do CODEFAT e </a:t>
            </a:r>
            <a:r>
              <a:rPr lang="en-US" dirty="0" err="1">
                <a:solidFill>
                  <a:srgbClr val="2B3379"/>
                </a:solidFill>
              </a:rPr>
              <a:t>Ministério</a:t>
            </a:r>
            <a:r>
              <a:rPr lang="en-US" dirty="0">
                <a:solidFill>
                  <a:srgbClr val="2B3379"/>
                </a:solidFill>
              </a:rPr>
              <a:t> da Economia, </a:t>
            </a:r>
            <a:r>
              <a:rPr lang="en-US" dirty="0" err="1">
                <a:solidFill>
                  <a:srgbClr val="2B3379"/>
                </a:solidFill>
              </a:rPr>
              <a:t>bem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como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recursos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estaduais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municipais</a:t>
            </a:r>
            <a:r>
              <a:rPr lang="en-US" dirty="0">
                <a:solidFill>
                  <a:srgbClr val="2B3379"/>
                </a:solidFill>
              </a:rPr>
              <a:t> da </a:t>
            </a:r>
            <a:r>
              <a:rPr lang="en-US" dirty="0" err="1">
                <a:solidFill>
                  <a:srgbClr val="2B3379"/>
                </a:solidFill>
              </a:rPr>
              <a:t>utilizados</a:t>
            </a:r>
            <a:r>
              <a:rPr lang="en-US" dirty="0">
                <a:solidFill>
                  <a:srgbClr val="2B3379"/>
                </a:solidFill>
              </a:rPr>
              <a:t> pela SMTEES - </a:t>
            </a:r>
            <a:r>
              <a:rPr lang="en-US" dirty="0" err="1">
                <a:solidFill>
                  <a:srgbClr val="2B3379"/>
                </a:solidFill>
              </a:rPr>
              <a:t>bem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como</a:t>
            </a:r>
            <a:r>
              <a:rPr lang="en-US" dirty="0">
                <a:solidFill>
                  <a:srgbClr val="2B3379"/>
                </a:solidFill>
              </a:rPr>
              <a:t> o Fundo do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Apreciar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aprovar</a:t>
            </a:r>
            <a:r>
              <a:rPr lang="en-US" dirty="0">
                <a:solidFill>
                  <a:srgbClr val="2B3379"/>
                </a:solidFill>
              </a:rPr>
              <a:t> o </a:t>
            </a:r>
            <a:r>
              <a:rPr lang="en-US" dirty="0" err="1">
                <a:solidFill>
                  <a:srgbClr val="2B3379"/>
                </a:solidFill>
              </a:rPr>
              <a:t>relatório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execução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prestação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contas</a:t>
            </a:r>
            <a:r>
              <a:rPr lang="en-US" dirty="0">
                <a:solidFill>
                  <a:srgbClr val="2B3379"/>
                </a:solidFill>
              </a:rPr>
              <a:t> da SMTEES e Fundo do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r>
              <a:rPr lang="en-US" dirty="0">
                <a:solidFill>
                  <a:srgbClr val="2B3379"/>
                </a:solidFill>
              </a:rPr>
              <a:t>.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PRINCIPAIS PONTOS DE ATUALIZAÇÃO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16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7" y="1371599"/>
            <a:ext cx="8951521" cy="498633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DAS REUNIÕES E DELIBERAÇÕES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Ordináriamente</a:t>
            </a:r>
            <a:r>
              <a:rPr lang="en-US" dirty="0">
                <a:solidFill>
                  <a:srgbClr val="2B3379"/>
                </a:solidFill>
              </a:rPr>
              <a:t>, a </a:t>
            </a:r>
            <a:r>
              <a:rPr lang="en-US" dirty="0" err="1">
                <a:solidFill>
                  <a:srgbClr val="2B3379"/>
                </a:solidFill>
              </a:rPr>
              <a:t>cada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bimestre</a:t>
            </a:r>
            <a:r>
              <a:rPr lang="en-US" dirty="0">
                <a:solidFill>
                  <a:srgbClr val="2B3379"/>
                </a:solidFill>
              </a:rPr>
              <a:t> - </a:t>
            </a:r>
            <a:r>
              <a:rPr lang="en-US" dirty="0" err="1">
                <a:solidFill>
                  <a:srgbClr val="2B3379"/>
                </a:solidFill>
              </a:rPr>
              <a:t>convocação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antecipada</a:t>
            </a:r>
            <a:r>
              <a:rPr lang="en-US" dirty="0">
                <a:solidFill>
                  <a:srgbClr val="2B3379"/>
                </a:solidFill>
              </a:rPr>
              <a:t> de 15 </a:t>
            </a:r>
            <a:r>
              <a:rPr lang="en-US" dirty="0" err="1">
                <a:solidFill>
                  <a:srgbClr val="2B3379"/>
                </a:solidFill>
              </a:rPr>
              <a:t>dias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Extraordinária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convocada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pelo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Presidente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ou</a:t>
            </a:r>
            <a:r>
              <a:rPr lang="en-US" dirty="0">
                <a:solidFill>
                  <a:srgbClr val="2B3379"/>
                </a:solidFill>
              </a:rPr>
              <a:t> 1/3 dos </a:t>
            </a:r>
            <a:r>
              <a:rPr lang="en-US" dirty="0" err="1">
                <a:solidFill>
                  <a:srgbClr val="2B3379"/>
                </a:solidFill>
              </a:rPr>
              <a:t>membros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Reuniões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iniciadas</a:t>
            </a:r>
            <a:r>
              <a:rPr lang="en-US" dirty="0">
                <a:solidFill>
                  <a:srgbClr val="2B3379"/>
                </a:solidFill>
              </a:rPr>
              <a:t> com quorum </a:t>
            </a:r>
            <a:r>
              <a:rPr lang="en-US" dirty="0" err="1">
                <a:solidFill>
                  <a:srgbClr val="2B3379"/>
                </a:solidFill>
              </a:rPr>
              <a:t>mínimo</a:t>
            </a:r>
            <a:r>
              <a:rPr lang="en-US" dirty="0">
                <a:solidFill>
                  <a:srgbClr val="2B3379"/>
                </a:solidFill>
              </a:rPr>
              <a:t> de 2/3 dos </a:t>
            </a:r>
            <a:r>
              <a:rPr lang="en-US" dirty="0" err="1">
                <a:solidFill>
                  <a:srgbClr val="2B3379"/>
                </a:solidFill>
              </a:rPr>
              <a:t>membros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Deliberações</a:t>
            </a:r>
            <a:r>
              <a:rPr lang="en-US" dirty="0">
                <a:solidFill>
                  <a:srgbClr val="2B3379"/>
                </a:solidFill>
              </a:rPr>
              <a:t> com </a:t>
            </a:r>
            <a:r>
              <a:rPr lang="en-US" dirty="0" err="1">
                <a:solidFill>
                  <a:srgbClr val="2B3379"/>
                </a:solidFill>
              </a:rPr>
              <a:t>maioria</a:t>
            </a:r>
            <a:r>
              <a:rPr lang="en-US" dirty="0">
                <a:solidFill>
                  <a:srgbClr val="2B3379"/>
                </a:solidFill>
              </a:rPr>
              <a:t> simples de </a:t>
            </a:r>
            <a:r>
              <a:rPr lang="en-US" dirty="0" err="1">
                <a:solidFill>
                  <a:srgbClr val="2B3379"/>
                </a:solidFill>
              </a:rPr>
              <a:t>votos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B3379"/>
                </a:solidFill>
              </a:rPr>
              <a:t>Secretário-Executivo</a:t>
            </a:r>
            <a:r>
              <a:rPr lang="en-US" dirty="0">
                <a:solidFill>
                  <a:srgbClr val="2B3379"/>
                </a:solidFill>
              </a:rPr>
              <a:t> e </a:t>
            </a:r>
            <a:r>
              <a:rPr lang="en-US" dirty="0" err="1">
                <a:solidFill>
                  <a:srgbClr val="2B3379"/>
                </a:solidFill>
              </a:rPr>
              <a:t>seu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substituto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nomeado</a:t>
            </a:r>
            <a:r>
              <a:rPr lang="en-US" dirty="0">
                <a:solidFill>
                  <a:srgbClr val="2B3379"/>
                </a:solidFill>
              </a:rPr>
              <a:t> por </a:t>
            </a:r>
            <a:r>
              <a:rPr lang="en-US" dirty="0" err="1">
                <a:solidFill>
                  <a:srgbClr val="2B3379"/>
                </a:solidFill>
              </a:rPr>
              <a:t>portaria</a:t>
            </a:r>
            <a:r>
              <a:rPr lang="en-US" dirty="0">
                <a:solidFill>
                  <a:srgbClr val="2B3379"/>
                </a:solidFill>
              </a:rPr>
              <a:t> do </a:t>
            </a:r>
            <a:r>
              <a:rPr lang="en-US" dirty="0" err="1">
                <a:solidFill>
                  <a:srgbClr val="2B3379"/>
                </a:solidFill>
              </a:rPr>
              <a:t>Exmo</a:t>
            </a:r>
            <a:r>
              <a:rPr lang="en-US" dirty="0">
                <a:solidFill>
                  <a:srgbClr val="2B3379"/>
                </a:solidFill>
              </a:rPr>
              <a:t>. </a:t>
            </a:r>
            <a:r>
              <a:rPr lang="en-US" dirty="0" err="1">
                <a:solidFill>
                  <a:srgbClr val="2B3379"/>
                </a:solidFill>
              </a:rPr>
              <a:t>Prefeito</a:t>
            </a:r>
            <a:r>
              <a:rPr lang="en-US" dirty="0">
                <a:solidFill>
                  <a:srgbClr val="2B3379"/>
                </a:solidFill>
              </a:rPr>
              <a:t>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PRINCIPAIS PONTOS DE ATUALIZAÇÃO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489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REGULAMENTAÇÃO DO COMUTER-TER - ATUALIZAÇÃO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3B9F9A6-5F08-9742-81C4-2FC5F9D1EBAE}"/>
              </a:ext>
            </a:extLst>
          </p:cNvPr>
          <p:cNvSpPr txBox="1">
            <a:spLocks/>
          </p:cNvSpPr>
          <p:nvPr/>
        </p:nvSpPr>
        <p:spPr>
          <a:xfrm>
            <a:off x="2602987" y="1371599"/>
            <a:ext cx="8951521" cy="498633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2B3379"/>
                </a:solidFill>
              </a:rPr>
              <a:t>DO CREDENCIAMENTO E RECURSOS DO FAT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9"/>
                </a:solidFill>
              </a:rPr>
              <a:t>SG-CTER - Sistema de </a:t>
            </a:r>
            <a:r>
              <a:rPr lang="en-US" dirty="0" err="1">
                <a:solidFill>
                  <a:srgbClr val="2B3379"/>
                </a:solidFill>
              </a:rPr>
              <a:t>Gestão</a:t>
            </a:r>
            <a:r>
              <a:rPr lang="en-US" dirty="0">
                <a:solidFill>
                  <a:srgbClr val="2B3379"/>
                </a:solidFill>
              </a:rPr>
              <a:t> dos </a:t>
            </a:r>
            <a:r>
              <a:rPr lang="en-US" dirty="0" err="1">
                <a:solidFill>
                  <a:srgbClr val="2B3379"/>
                </a:solidFill>
              </a:rPr>
              <a:t>Conslehos</a:t>
            </a:r>
            <a:r>
              <a:rPr lang="en-US" dirty="0">
                <a:solidFill>
                  <a:srgbClr val="2B3379"/>
                </a:solidFill>
              </a:rPr>
              <a:t> de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r>
              <a:rPr lang="en-US" dirty="0">
                <a:solidFill>
                  <a:srgbClr val="2B3379"/>
                </a:solidFill>
              </a:rPr>
              <a:t>, </a:t>
            </a:r>
            <a:r>
              <a:rPr lang="en-US" dirty="0" err="1">
                <a:solidFill>
                  <a:srgbClr val="2B3379"/>
                </a:solidFill>
              </a:rPr>
              <a:t>Emprego</a:t>
            </a:r>
            <a:r>
              <a:rPr lang="en-US" dirty="0">
                <a:solidFill>
                  <a:srgbClr val="2B3379"/>
                </a:solidFill>
              </a:rPr>
              <a:t> e Renda, </a:t>
            </a:r>
            <a:r>
              <a:rPr lang="en-US" dirty="0" err="1">
                <a:solidFill>
                  <a:srgbClr val="2B3379"/>
                </a:solidFill>
              </a:rPr>
              <a:t>mantido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pelo</a:t>
            </a:r>
            <a:r>
              <a:rPr lang="en-US" dirty="0">
                <a:solidFill>
                  <a:srgbClr val="2B3379"/>
                </a:solidFill>
              </a:rPr>
              <a:t> </a:t>
            </a:r>
            <a:r>
              <a:rPr lang="en-US" dirty="0" err="1">
                <a:solidFill>
                  <a:srgbClr val="2B3379"/>
                </a:solidFill>
              </a:rPr>
              <a:t>Ministério</a:t>
            </a:r>
            <a:r>
              <a:rPr lang="en-US" dirty="0">
                <a:solidFill>
                  <a:srgbClr val="2B3379"/>
                </a:solidFill>
              </a:rPr>
              <a:t> da Economia;</a:t>
            </a: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9"/>
                </a:solidFill>
              </a:rPr>
              <a:t>Fundo do </a:t>
            </a:r>
            <a:r>
              <a:rPr lang="en-US" dirty="0" err="1">
                <a:solidFill>
                  <a:srgbClr val="2B3379"/>
                </a:solidFill>
              </a:rPr>
              <a:t>Trabalho</a:t>
            </a:r>
            <a:endParaRPr lang="en-US" dirty="0">
              <a:solidFill>
                <a:srgbClr val="2B3379"/>
              </a:solidFill>
            </a:endParaRPr>
          </a:p>
          <a:p>
            <a:pPr marL="4572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B3379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C20E29-5636-CD41-A94A-194103D6DD87}"/>
              </a:ext>
            </a:extLst>
          </p:cNvPr>
          <p:cNvSpPr txBox="1">
            <a:spLocks/>
          </p:cNvSpPr>
          <p:nvPr/>
        </p:nvSpPr>
        <p:spPr>
          <a:xfrm>
            <a:off x="388940" y="3286124"/>
            <a:ext cx="2214048" cy="14859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PRINCIPAIS PONTOS DE ATUALIZAÇÃO</a:t>
            </a:r>
          </a:p>
        </p:txBody>
      </p:sp>
      <p:pic>
        <p:nvPicPr>
          <p:cNvPr id="4098" name="Picture 2" descr="Sinal aprovado | Ícone Gratis">
            <a:extLst>
              <a:ext uri="{FF2B5EF4-FFF2-40B4-BE49-F238E27FC236}">
                <a16:creationId xmlns:a16="http://schemas.microsoft.com/office/drawing/2014/main" id="{04883D61-46BF-7544-B70B-013D97819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57" y="1529555"/>
            <a:ext cx="1598613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67760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717</Words>
  <Application>Microsoft Macintosh PowerPoint</Application>
  <PresentationFormat>Personalizar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Arial Rounded MT Bold</vt:lpstr>
      <vt:lpstr>Simple Light</vt:lpstr>
      <vt:lpstr>Apresentação do PowerPoint</vt:lpstr>
      <vt:lpstr>REGULAMENTAÇÃO DO COMUTER-TER - ATUALIZAÇÃO</vt:lpstr>
      <vt:lpstr>REGULAMENTAÇÃO DO COMUTER-TER - ATUALIZAÇÃO</vt:lpstr>
      <vt:lpstr>REGULAMENTAÇÃO DO COMUTER-TER - ATUALIZAÇÃO</vt:lpstr>
      <vt:lpstr>REGULAMENTAÇÃO DO COMUTER-TER - ATUALIZAÇÃO</vt:lpstr>
      <vt:lpstr>REGULAMENTAÇÃO DO COMUTER-TER - ATUALIZAÇÃO</vt:lpstr>
      <vt:lpstr>REGULAMENTAÇÃO DO COMUTER-TER - ATUALIZAÇÃO</vt:lpstr>
      <vt:lpstr>REGULAMENTAÇÃO DO COMUTER-TER - ATUALIZAÇÃO</vt:lpstr>
      <vt:lpstr>REGULAMENTAÇÃO DO COMUTER-TER - ATUALIZAÇÃO</vt:lpstr>
      <vt:lpstr>REGULAMENTAÇÃO DO COMUTER-TER - ATUALIZAÇÃO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</dc:creator>
  <cp:lastModifiedBy>Lucas Guimarães Homem</cp:lastModifiedBy>
  <cp:revision>62</cp:revision>
  <dcterms:modified xsi:type="dcterms:W3CDTF">2020-12-10T22:17:54Z</dcterms:modified>
</cp:coreProperties>
</file>